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698" r:id="rId4"/>
  </p:sldMasterIdLst>
  <p:notesMasterIdLst>
    <p:notesMasterId r:id="rId6"/>
  </p:notesMasterIdLst>
  <p:sldIdLst>
    <p:sldId id="398" r:id="rId5"/>
  </p:sldIdLst>
  <p:sldSz cx="12192000" cy="6858000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3" userDrawn="1">
          <p15:clr>
            <a:srgbClr val="A4A3A4"/>
          </p15:clr>
        </p15:guide>
        <p15:guide id="2" pos="544" userDrawn="1">
          <p15:clr>
            <a:srgbClr val="A4A3A4"/>
          </p15:clr>
        </p15:guide>
        <p15:guide id="3" pos="73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A83"/>
    <a:srgbClr val="000000"/>
    <a:srgbClr val="F2F2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422" autoAdjust="0"/>
  </p:normalViewPr>
  <p:slideViewPr>
    <p:cSldViewPr snapToGrid="0" snapToObjects="1">
      <p:cViewPr varScale="1">
        <p:scale>
          <a:sx n="54" d="100"/>
          <a:sy n="54" d="100"/>
        </p:scale>
        <p:origin x="1536" y="78"/>
      </p:cViewPr>
      <p:guideLst>
        <p:guide orient="horz" pos="1633"/>
        <p:guide pos="544"/>
        <p:guide pos="73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51" d="100"/>
          <a:sy n="151" d="100"/>
        </p:scale>
        <p:origin x="-3344" y="-1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0F42E2-2D5C-4474-887D-C8DE5DE684D9}" type="datetimeFigureOut">
              <a:rPr lang="en-US"/>
              <a:pPr>
                <a:defRPr/>
              </a:pPr>
              <a:t>12/12/2023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503567-5F6D-4CB2-9722-560BFCF02F2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927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503567-5F6D-4CB2-9722-560BFCF02F2F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5389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27028" y="635635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FF511-6A24-48CF-8A41-92DEEFB376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131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589404"/>
            <a:ext cx="7315200" cy="3138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27028" y="6394682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E8AB0-B401-4007-AF26-48B1EA4F40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627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31900"/>
            <a:ext cx="12192000" cy="5626100"/>
          </a:xfrm>
          <a:prstGeom prst="rect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82653" y="2546563"/>
            <a:ext cx="10498667" cy="357960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FE5015-8B5E-46A8-A773-0D3C018D43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660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35635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61153-0C14-46FF-85C5-94FC2F4ABF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337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35635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38C95-0981-4F4E-AD2F-3D95B3D50FC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463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31900"/>
            <a:ext cx="12192000" cy="5626100"/>
          </a:xfrm>
          <a:prstGeom prst="rect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54" y="3708401"/>
            <a:ext cx="10443633" cy="1016000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654" y="2754318"/>
            <a:ext cx="10443633" cy="6746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50018"/>
            <a:ext cx="28448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CD71C25-8140-4C78-851F-7C0E813C4A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945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2652" y="2546563"/>
            <a:ext cx="5111749" cy="35796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546563"/>
            <a:ext cx="5183717" cy="35796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35635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AF199-16C8-4804-8B09-855EE6A1183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064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36905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B4D61-639B-43FA-B407-152D1B8E115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547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356354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6ED48-1201-4385-9E3C-78667337E3C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129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654" y="1474651"/>
            <a:ext cx="3738033" cy="9655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41389"/>
            <a:ext cx="6614584" cy="4484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2654" y="2606913"/>
            <a:ext cx="3738033" cy="35192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448800" y="641350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C935A-B1F1-4F4E-B87A-E9D6B7D81184}" type="slidenum">
              <a:rPr lang="en-US" altLang="en-US"/>
              <a:pPr>
                <a:defRPr/>
              </a:pPr>
              <a:t>‹#›</a:t>
            </a:fld>
            <a:endParaRPr lang="en-US" altLang="en-US" dirty="0">
              <a:solidFill>
                <a:srgbClr val="88A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5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82653" y="1403350"/>
            <a:ext cx="104986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82653" y="2546355"/>
            <a:ext cx="10498667" cy="357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7467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solidFill>
                  <a:srgbClr val="8E95AD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56355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E95AD"/>
                </a:solidFill>
              </a:defRPr>
            </a:lvl1pPr>
          </a:lstStyle>
          <a:p>
            <a:pPr>
              <a:defRPr/>
            </a:pPr>
            <a:fld id="{FF375E5F-A15F-4AFC-BF1E-52B2C60249E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-57148" y="0"/>
            <a:ext cx="12259735" cy="3254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32" name="Picture 7" descr="IHANY logo_3 pms_letterhead.pdf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485" y="446088"/>
            <a:ext cx="364066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 userDrawn="1"/>
        </p:nvCxnSpPr>
        <p:spPr>
          <a:xfrm>
            <a:off x="0" y="1250950"/>
            <a:ext cx="12202584" cy="0"/>
          </a:xfrm>
          <a:prstGeom prst="line">
            <a:avLst/>
          </a:prstGeom>
          <a:ln w="34925"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4"/>
          <p:cNvSpPr txBox="1">
            <a:spLocks noChangeArrowheads="1"/>
          </p:cNvSpPr>
          <p:nvPr userDrawn="1"/>
        </p:nvSpPr>
        <p:spPr bwMode="auto">
          <a:xfrm>
            <a:off x="7833787" y="6627817"/>
            <a:ext cx="51181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000" dirty="0">
                <a:latin typeface="Calibri" panose="020F0502020204030204" pitchFamily="34" charset="0"/>
              </a:rPr>
              <a:t>Innovative Health Alliance of NY – Proprietary &amp;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69" r:id="rId1"/>
    <p:sldLayoutId id="2147494583" r:id="rId2"/>
    <p:sldLayoutId id="2147494570" r:id="rId3"/>
    <p:sldLayoutId id="2147494571" r:id="rId4"/>
    <p:sldLayoutId id="2147494584" r:id="rId5"/>
    <p:sldLayoutId id="2147494572" r:id="rId6"/>
    <p:sldLayoutId id="2147494573" r:id="rId7"/>
    <p:sldLayoutId id="2147494574" r:id="rId8"/>
    <p:sldLayoutId id="2147494585" r:id="rId9"/>
    <p:sldLayoutId id="2147494575" r:id="rId10"/>
  </p:sldLayoutIdLst>
  <p:hf hdr="0" ftr="0" dt="0"/>
  <p:txStyles>
    <p:titleStyle>
      <a:lvl1pPr algn="l" defTabSz="457189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algn="l" defTabSz="457189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charset="0"/>
        </a:defRPr>
      </a:lvl2pPr>
      <a:lvl3pPr algn="l" defTabSz="457189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charset="0"/>
        </a:defRPr>
      </a:lvl3pPr>
      <a:lvl4pPr algn="l" defTabSz="457189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charset="0"/>
        </a:defRPr>
      </a:lvl4pPr>
      <a:lvl5pPr algn="l" defTabSz="457189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charset="0"/>
        </a:defRPr>
      </a:lvl5pPr>
      <a:lvl6pPr marL="457189" algn="l" defTabSz="457189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</a:defRPr>
      </a:lvl6pPr>
      <a:lvl7pPr marL="914377" algn="l" defTabSz="457189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</a:defRPr>
      </a:lvl7pPr>
      <a:lvl8pPr marL="1371566" algn="l" defTabSz="457189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</a:defRPr>
      </a:lvl8pPr>
      <a:lvl9pPr marL="1828754" algn="l" defTabSz="457189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556514-6868-47F4-B6AD-A68D7BEE904B}"/>
              </a:ext>
            </a:extLst>
          </p:cNvPr>
          <p:cNvSpPr txBox="1"/>
          <p:nvPr/>
        </p:nvSpPr>
        <p:spPr>
          <a:xfrm>
            <a:off x="869949" y="1189256"/>
            <a:ext cx="1107497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Agenda    </a:t>
            </a:r>
            <a:r>
              <a:rPr lang="en-US" b="1" dirty="0">
                <a:solidFill>
                  <a:srgbClr val="FF0000"/>
                </a:solidFill>
              </a:rPr>
              <a:t>*** FINAL***</a:t>
            </a:r>
            <a:endParaRPr lang="en-US" dirty="0"/>
          </a:p>
          <a:p>
            <a:r>
              <a:rPr lang="en-US" dirty="0"/>
              <a:t>5:50pm-6:00pm – Broadcast CME disclosure slide – Jackie </a:t>
            </a:r>
          </a:p>
          <a:p>
            <a:endParaRPr lang="en-US" dirty="0"/>
          </a:p>
          <a:p>
            <a:r>
              <a:rPr lang="en-US" dirty="0"/>
              <a:t>6:00pm Welcome – Leslie Barden, CEO IHANY and Chief Strategy Officer St. Peters Health Partners</a:t>
            </a:r>
          </a:p>
          <a:p>
            <a:endParaRPr lang="en-US" dirty="0"/>
          </a:p>
          <a:p>
            <a:r>
              <a:rPr lang="en-US" dirty="0"/>
              <a:t>6:03pm Introduce Speaker – Matt Miles, MD   IHANY CMO</a:t>
            </a:r>
          </a:p>
          <a:p>
            <a:endParaRPr lang="en-US" dirty="0"/>
          </a:p>
          <a:p>
            <a:r>
              <a:rPr lang="en-US" dirty="0"/>
              <a:t>6:05pm Keynote Speaker – Tina Shah, MD, MPH</a:t>
            </a:r>
          </a:p>
          <a:p>
            <a:endParaRPr lang="en-US" dirty="0"/>
          </a:p>
          <a:p>
            <a:r>
              <a:rPr lang="en-US" i="1" dirty="0"/>
              <a:t>POLLING QUESTION #1  </a:t>
            </a:r>
          </a:p>
          <a:p>
            <a:endParaRPr lang="en-US" dirty="0"/>
          </a:p>
          <a:p>
            <a:r>
              <a:rPr lang="en-US" dirty="0"/>
              <a:t>Keynote Speaker – Tina Shah, MD, MPH</a:t>
            </a:r>
          </a:p>
          <a:p>
            <a:endParaRPr lang="en-US" dirty="0"/>
          </a:p>
          <a:p>
            <a:r>
              <a:rPr lang="en-US" i="1" dirty="0"/>
              <a:t>POLLING QUESTION #2</a:t>
            </a:r>
          </a:p>
          <a:p>
            <a:endParaRPr lang="en-US" dirty="0"/>
          </a:p>
          <a:p>
            <a:r>
              <a:rPr lang="en-US" dirty="0"/>
              <a:t>7:05pm-7:30pm Q&amp;A – Dr. Kasbekar facilitate and participate in a panel discussion w Dr. Shah and Dr. Miles</a:t>
            </a:r>
          </a:p>
          <a:p>
            <a:endParaRPr lang="en-US" dirty="0"/>
          </a:p>
          <a:p>
            <a:r>
              <a:rPr lang="en-US" dirty="0"/>
              <a:t>7:30pm-7:40pm Conclusion, link to online evaluation for CME – and inform CME evaluation will be sent to them</a:t>
            </a:r>
          </a:p>
          <a:p>
            <a:r>
              <a:rPr lang="en-US" dirty="0"/>
              <a:t>  - Dr. Kasbekar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F94DC6-C6BA-404A-A7C4-BF48D07D5E7E}"/>
              </a:ext>
            </a:extLst>
          </p:cNvPr>
          <p:cNvSpPr txBox="1"/>
          <p:nvPr/>
        </p:nvSpPr>
        <p:spPr>
          <a:xfrm>
            <a:off x="869949" y="542925"/>
            <a:ext cx="6187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Burnout:  The Contagion &amp; What We Can Do About It </a:t>
            </a:r>
          </a:p>
          <a:p>
            <a:r>
              <a:rPr lang="en-US" b="1" dirty="0"/>
              <a:t>IHANY Virtual Town Hall Meeting – October 25, 2021, 6pm-8pm</a:t>
            </a:r>
          </a:p>
        </p:txBody>
      </p:sp>
    </p:spTree>
    <p:extLst>
      <p:ext uri="{BB962C8B-B14F-4D97-AF65-F5344CB8AC3E}">
        <p14:creationId xmlns:p14="http://schemas.microsoft.com/office/powerpoint/2010/main" val="2865937093"/>
      </p:ext>
    </p:extLst>
  </p:cSld>
  <p:clrMapOvr>
    <a:masterClrMapping/>
  </p:clrMapOvr>
</p:sld>
</file>

<file path=ppt/theme/theme1.xml><?xml version="1.0" encoding="utf-8"?>
<a:theme xmlns:a="http://schemas.openxmlformats.org/drawingml/2006/main" name="IHANY Theme">
  <a:themeElements>
    <a:clrScheme name="Custom 1">
      <a:dk1>
        <a:srgbClr val="2E4A83"/>
      </a:dk1>
      <a:lt1>
        <a:sysClr val="window" lastClr="FFFFFF"/>
      </a:lt1>
      <a:dk2>
        <a:srgbClr val="1F497D"/>
      </a:dk2>
      <a:lt2>
        <a:srgbClr val="FFFFFF"/>
      </a:lt2>
      <a:accent1>
        <a:srgbClr val="2E4A83"/>
      </a:accent1>
      <a:accent2>
        <a:srgbClr val="9C0C25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4ED0DAB66F2945A5A256F97E8E9FF8" ma:contentTypeVersion="9" ma:contentTypeDescription="Create a new document." ma:contentTypeScope="" ma:versionID="e554669ba03d250089333981e1024215">
  <xsd:schema xmlns:xsd="http://www.w3.org/2001/XMLSchema" xmlns:xs="http://www.w3.org/2001/XMLSchema" xmlns:p="http://schemas.microsoft.com/office/2006/metadata/properties" xmlns:ns1="http://schemas.microsoft.com/sharepoint/v3" xmlns:ns2="3609e8ba-09d8-4a68-a98b-37aae67415bf" xmlns:ns3="2a3d144d-e995-4b2d-a7d1-9ed395185e9f" targetNamespace="http://schemas.microsoft.com/office/2006/metadata/properties" ma:root="true" ma:fieldsID="c9981de88a0f2f3c947178ddb7a3eb32" ns1:_="" ns2:_="" ns3:_="">
    <xsd:import namespace="http://schemas.microsoft.com/sharepoint/v3"/>
    <xsd:import namespace="3609e8ba-09d8-4a68-a98b-37aae67415bf"/>
    <xsd:import namespace="2a3d144d-e995-4b2d-a7d1-9ed395185e9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09e8ba-09d8-4a68-a98b-37aae67415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3d144d-e995-4b2d-a7d1-9ed395185e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E97694-5B41-400F-8829-5023CA30D63F}">
  <ds:schemaRefs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http://purl.org/dc/dcmitype/"/>
    <ds:schemaRef ds:uri="2a3d144d-e995-4b2d-a7d1-9ed395185e9f"/>
    <ds:schemaRef ds:uri="3609e8ba-09d8-4a68-a98b-37aae67415bf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F75D7AD-41BE-42DE-897F-670A36FFB4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46A983-3EA5-48CC-9FF7-64A2F30149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09e8ba-09d8-4a68-a98b-37aae67415bf"/>
    <ds:schemaRef ds:uri="2a3d144d-e995-4b2d-a7d1-9ed395185e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IHANY Theme.thmx</Template>
  <TotalTime>49871</TotalTime>
  <Words>138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IHANY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Anne Bosco</cp:lastModifiedBy>
  <cp:revision>585</cp:revision>
  <cp:lastPrinted>2016-02-01T20:09:11Z</cp:lastPrinted>
  <dcterms:created xsi:type="dcterms:W3CDTF">2010-04-12T23:12:02Z</dcterms:created>
  <dcterms:modified xsi:type="dcterms:W3CDTF">2023-12-12T19:58:37Z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0x010100994ED0DAB66F2945A5A256F97E8E9FF8</vt:lpwstr>
  </property>
</Properties>
</file>